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sldIdLst>
    <p:sldId id="256" r:id="rId2"/>
    <p:sldId id="291" r:id="rId3"/>
    <p:sldId id="325" r:id="rId4"/>
    <p:sldId id="326" r:id="rId5"/>
    <p:sldId id="323" r:id="rId6"/>
    <p:sldId id="324" r:id="rId7"/>
    <p:sldId id="343" r:id="rId8"/>
    <p:sldId id="345" r:id="rId9"/>
    <p:sldId id="352" r:id="rId10"/>
    <p:sldId id="34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72" autoAdjust="0"/>
    <p:restoredTop sz="94660"/>
  </p:normalViewPr>
  <p:slideViewPr>
    <p:cSldViewPr snapToGrid="0">
      <p:cViewPr varScale="1">
        <p:scale>
          <a:sx n="72" d="100"/>
          <a:sy n="72" d="100"/>
        </p:scale>
        <p:origin x="82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E3E5B-CFBB-4D5A-901D-85FC912345A7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36D91-BC8D-4884-B0DD-BA09D73AE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33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BEF20-A39B-4939-A8D0-73BCB31A3D33}" type="datetime1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0021-A31D-4EAF-ACC3-76B0558D7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337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723FC-7354-4728-99BE-6A2810A92434}" type="datetime1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0021-A31D-4EAF-ACC3-76B0558D7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863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7D66-B1BD-40BC-B3D2-EBFA5ADC5775}" type="datetime1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0021-A31D-4EAF-ACC3-76B0558D7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474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04910-1804-47E1-B19A-3AC6DD07E70C}" type="datetime1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0021-A31D-4EAF-ACC3-76B0558D7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69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9C8C-DFCD-4F50-8B7D-75511E3528FE}" type="datetime1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0021-A31D-4EAF-ACC3-76B0558D7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853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9CC95-D0CA-4C82-83F6-2E42BE2E52E0}" type="datetime1">
              <a:rPr lang="en-US" smtClean="0"/>
              <a:t>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0021-A31D-4EAF-ACC3-76B0558D7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777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107A7-09A8-489F-928E-CDB9F3A1AEF2}" type="datetime1">
              <a:rPr lang="en-US" smtClean="0"/>
              <a:t>7/8/2023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0021-A31D-4EAF-ACC3-76B0558D7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701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EF1E-4D2F-48EB-A79B-028149AB3C46}" type="datetime1">
              <a:rPr lang="en-US" smtClean="0"/>
              <a:t>7/8/2023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0021-A31D-4EAF-ACC3-76B0558D7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690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8F18E-CC7E-422B-A971-5357996E36AC}" type="datetime1">
              <a:rPr lang="en-US" smtClean="0"/>
              <a:t>7/8/2023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0021-A31D-4EAF-ACC3-76B0558D7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87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83A8B-D819-4150-B46D-D665598F24D4}" type="datetime1">
              <a:rPr lang="en-US" smtClean="0"/>
              <a:t>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0021-A31D-4EAF-ACC3-76B0558D7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462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40E37-BAA9-407C-B675-F0D34D20F68A}" type="datetime1">
              <a:rPr lang="en-US" smtClean="0"/>
              <a:t>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A0021-A31D-4EAF-ACC3-76B0558D7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100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B29A6-AF6B-49BD-813C-0DBB07A6F925}" type="datetime1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A0021-A31D-4EAF-ACC3-76B0558D7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226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H="1">
            <a:off x="273556" y="1437316"/>
            <a:ext cx="1151466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265037" y="239203"/>
            <a:ext cx="49513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IQ" sz="3600" b="1" dirty="0"/>
              <a:t> </a:t>
            </a:r>
            <a:r>
              <a:rPr lang="en-US" sz="3600" b="1" dirty="0"/>
              <a:t>Adult Nursing(2</a:t>
            </a:r>
            <a:r>
              <a:rPr lang="en-US" sz="3600" b="1" baseline="30000" dirty="0"/>
              <a:t>nd</a:t>
            </a:r>
            <a:r>
              <a:rPr lang="en-US" sz="3600" b="1" dirty="0"/>
              <a:t> Stage)</a:t>
            </a:r>
          </a:p>
        </p:txBody>
      </p:sp>
      <p:pic>
        <p:nvPicPr>
          <p:cNvPr id="16" name="Picture 2" descr="Image result for university of basrah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17" y="195296"/>
            <a:ext cx="1148443" cy="11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F240524-FD1C-4D7A-81C5-EC549C440BAE}"/>
              </a:ext>
            </a:extLst>
          </p:cNvPr>
          <p:cNvGrpSpPr/>
          <p:nvPr/>
        </p:nvGrpSpPr>
        <p:grpSpPr>
          <a:xfrm>
            <a:off x="185529" y="6405382"/>
            <a:ext cx="11633938" cy="369332"/>
            <a:chOff x="185529" y="6405382"/>
            <a:chExt cx="11633938" cy="36933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BA06214-1B13-4837-BBC6-F80A38D6FFEB}"/>
                </a:ext>
              </a:extLst>
            </p:cNvPr>
            <p:cNvCxnSpPr/>
            <p:nvPr/>
          </p:nvCxnSpPr>
          <p:spPr>
            <a:xfrm flipH="1">
              <a:off x="304800" y="6412317"/>
              <a:ext cx="1151466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BFDE99E-14D5-4903-9CE7-4F43A9CB7AB8}"/>
                </a:ext>
              </a:extLst>
            </p:cNvPr>
            <p:cNvSpPr/>
            <p:nvPr/>
          </p:nvSpPr>
          <p:spPr>
            <a:xfrm>
              <a:off x="185529" y="6405382"/>
              <a:ext cx="790847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dirty="0"/>
                <a:t>University of </a:t>
              </a:r>
              <a:r>
                <a:rPr lang="en-GB" dirty="0" err="1"/>
                <a:t>Basrah</a:t>
              </a:r>
              <a:r>
                <a:rPr lang="en-GB" dirty="0"/>
                <a:t> –</a:t>
              </a:r>
              <a:r>
                <a:rPr lang="en-US" dirty="0"/>
                <a:t>College of Nursing </a:t>
              </a:r>
              <a:r>
                <a:rPr lang="en-GB" dirty="0"/>
                <a:t>– Fundamentals of Nursing Department 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8619569C-F51C-4D5F-9554-C9384EBEA533}"/>
              </a:ext>
            </a:extLst>
          </p:cNvPr>
          <p:cNvSpPr/>
          <p:nvPr/>
        </p:nvSpPr>
        <p:spPr>
          <a:xfrm>
            <a:off x="495517" y="1844516"/>
            <a:ext cx="4527057" cy="394282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676" y="195296"/>
            <a:ext cx="1659432" cy="1128788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5253946" y="2074439"/>
            <a:ext cx="6564618" cy="3016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Coronary Artery Bypass Graft (CABG)</a:t>
            </a:r>
          </a:p>
          <a:p>
            <a:pPr algn="ctr"/>
            <a:r>
              <a:rPr lang="en-US" sz="3200" b="1" dirty="0"/>
              <a:t> Lecture 9(Theory)</a:t>
            </a:r>
          </a:p>
          <a:p>
            <a:pPr algn="ctr"/>
            <a:endParaRPr lang="en-US" sz="3200" b="1" dirty="0"/>
          </a:p>
          <a:p>
            <a:pPr algn="ctr"/>
            <a:endParaRPr lang="en-US" sz="3200" b="1" dirty="0"/>
          </a:p>
          <a:p>
            <a:pPr lvl="0" algn="ctr">
              <a:lnSpc>
                <a:spcPct val="150000"/>
              </a:lnSpc>
            </a:pPr>
            <a:r>
              <a:rPr lang="en-US" sz="2000" b="1" kern="0" dirty="0">
                <a:solidFill>
                  <a:srgbClr val="1F497D"/>
                </a:solidFill>
                <a:latin typeface="Berlin Sans FB Demi" panose="020E0802020502020306" pitchFamily="34" charset="0"/>
              </a:rPr>
              <a:t>Assist. Lecturer Ali </a:t>
            </a:r>
            <a:r>
              <a:rPr lang="en-US" sz="2000" b="1" kern="0">
                <a:solidFill>
                  <a:srgbClr val="1F497D"/>
                </a:solidFill>
                <a:latin typeface="Berlin Sans FB Demi" panose="020E0802020502020306" pitchFamily="34" charset="0"/>
              </a:rPr>
              <a:t>Malik Tiryag, </a:t>
            </a:r>
            <a:r>
              <a:rPr lang="en-US" sz="2000" b="1" kern="0" dirty="0">
                <a:solidFill>
                  <a:srgbClr val="1F497D"/>
                </a:solidFill>
                <a:latin typeface="Berlin Sans FB Demi" panose="020E0802020502020306" pitchFamily="34" charset="0"/>
              </a:rPr>
              <a:t>MSC. Adult Nursing</a:t>
            </a:r>
          </a:p>
          <a:p>
            <a:pPr algn="ctr"/>
            <a:endParaRPr lang="ar-IQ" sz="3200" b="1" dirty="0"/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17" y="1844517"/>
            <a:ext cx="4527057" cy="3942820"/>
          </a:xfrm>
          <a:prstGeom prst="rect">
            <a:avLst/>
          </a:prstGeom>
        </p:spPr>
      </p:pic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C18C2516-7289-4A99-8F9B-82EFD98145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33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097"/>
    </mc:Choice>
    <mc:Fallback>
      <p:transition spd="slow" advTm="268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H="1">
            <a:off x="111259" y="6227212"/>
            <a:ext cx="1151466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5630FFC-AE15-4532-8B6D-FB47964DF21D}"/>
              </a:ext>
            </a:extLst>
          </p:cNvPr>
          <p:cNvSpPr/>
          <p:nvPr/>
        </p:nvSpPr>
        <p:spPr>
          <a:xfrm>
            <a:off x="304799" y="6293371"/>
            <a:ext cx="7908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/>
              <a:t>University of </a:t>
            </a:r>
            <a:r>
              <a:rPr lang="en-GB" dirty="0" err="1"/>
              <a:t>Basrah</a:t>
            </a:r>
            <a:r>
              <a:rPr lang="en-GB" dirty="0"/>
              <a:t>-College of Nursing– </a:t>
            </a:r>
            <a:r>
              <a:rPr lang="en-US" dirty="0"/>
              <a:t>Fundamentals of Nursing Department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2E2C65-E0F3-45BB-8F88-CFC719A32B9F}"/>
              </a:ext>
            </a:extLst>
          </p:cNvPr>
          <p:cNvSpPr/>
          <p:nvPr/>
        </p:nvSpPr>
        <p:spPr>
          <a:xfrm>
            <a:off x="9925878" y="6227212"/>
            <a:ext cx="1921917" cy="50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062"/>
            <a:ext cx="12192000" cy="69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80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385" y="153770"/>
            <a:ext cx="10209188" cy="3739108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111259" y="6227212"/>
            <a:ext cx="1151466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5630FFC-AE15-4532-8B6D-FB47964DF21D}"/>
              </a:ext>
            </a:extLst>
          </p:cNvPr>
          <p:cNvSpPr/>
          <p:nvPr/>
        </p:nvSpPr>
        <p:spPr>
          <a:xfrm>
            <a:off x="304799" y="6293371"/>
            <a:ext cx="7908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/>
              <a:t>University of </a:t>
            </a:r>
            <a:r>
              <a:rPr lang="en-GB" dirty="0" err="1"/>
              <a:t>Basrah</a:t>
            </a:r>
            <a:r>
              <a:rPr lang="en-GB" dirty="0"/>
              <a:t>-College of Nursing– </a:t>
            </a:r>
            <a:r>
              <a:rPr lang="en-US" dirty="0"/>
              <a:t>Fundamentals of Nursing Department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2E2C65-E0F3-45BB-8F88-CFC719A32B9F}"/>
              </a:ext>
            </a:extLst>
          </p:cNvPr>
          <p:cNvSpPr/>
          <p:nvPr/>
        </p:nvSpPr>
        <p:spPr>
          <a:xfrm>
            <a:off x="9925878" y="6227212"/>
            <a:ext cx="1921917" cy="50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04799" y="0"/>
            <a:ext cx="11542995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b="1" dirty="0">
              <a:latin typeface="Cambria" pitchFamily="18" charset="0"/>
              <a:cs typeface="+mj-cs"/>
            </a:endParaRPr>
          </a:p>
          <a:p>
            <a:pPr lvl="0" algn="ctr"/>
            <a:endParaRPr lang="en-US" sz="3200" b="1" dirty="0">
              <a:solidFill>
                <a:prstClr val="black"/>
              </a:solidFill>
              <a:latin typeface="Cambria" pitchFamily="18" charset="0"/>
            </a:endParaRPr>
          </a:p>
          <a:p>
            <a:pPr lvl="0" algn="ctr"/>
            <a:endParaRPr lang="en-US" sz="3200" b="1" dirty="0">
              <a:solidFill>
                <a:prstClr val="black"/>
              </a:solidFill>
              <a:latin typeface="Cambria" pitchFamily="18" charset="0"/>
            </a:endParaRPr>
          </a:p>
          <a:p>
            <a:pPr lvl="0" algn="ctr"/>
            <a:endParaRPr lang="en-US" sz="3200" b="1" dirty="0">
              <a:solidFill>
                <a:prstClr val="black"/>
              </a:solidFill>
              <a:latin typeface="Cambria" pitchFamily="18" charset="0"/>
            </a:endParaRPr>
          </a:p>
          <a:p>
            <a:pPr lvl="0" algn="ctr"/>
            <a:endParaRPr lang="en-US" sz="3200" b="1" dirty="0">
              <a:solidFill>
                <a:prstClr val="black"/>
              </a:solidFill>
              <a:latin typeface="Cambria" pitchFamily="18" charset="0"/>
            </a:endParaRPr>
          </a:p>
          <a:p>
            <a:pPr lvl="0" algn="ctr"/>
            <a:endParaRPr lang="en-US" sz="3200" b="1" dirty="0">
              <a:solidFill>
                <a:prstClr val="black"/>
              </a:solidFill>
              <a:latin typeface="Cambria" pitchFamily="18" charset="0"/>
            </a:endParaRPr>
          </a:p>
          <a:p>
            <a:pPr lvl="0" algn="ctr"/>
            <a:endParaRPr lang="en-US" sz="3200" b="1" dirty="0">
              <a:solidFill>
                <a:prstClr val="black"/>
              </a:solidFill>
              <a:latin typeface="Cambria" pitchFamily="18" charset="0"/>
            </a:endParaRPr>
          </a:p>
          <a:p>
            <a:pPr lvl="0" algn="just"/>
            <a:endParaRPr lang="en-US" sz="2800" b="1" u="sng" dirty="0">
              <a:solidFill>
                <a:srgbClr val="FF0000"/>
              </a:solidFill>
              <a:latin typeface="Cambria" pitchFamily="18" charset="0"/>
            </a:endParaRPr>
          </a:p>
          <a:p>
            <a:pPr lvl="0" algn="just"/>
            <a:endParaRPr lang="en-US" sz="2800" b="1" u="sng" dirty="0">
              <a:solidFill>
                <a:srgbClr val="FF0000"/>
              </a:solidFill>
              <a:latin typeface="Cambria" pitchFamily="18" charset="0"/>
            </a:endParaRPr>
          </a:p>
          <a:p>
            <a:pPr lvl="0" algn="just"/>
            <a:r>
              <a:rPr lang="en-US" sz="2800" b="1" u="sng" dirty="0">
                <a:solidFill>
                  <a:srgbClr val="FF0000"/>
                </a:solidFill>
                <a:latin typeface="Cambria" pitchFamily="18" charset="0"/>
              </a:rPr>
              <a:t>Definition</a:t>
            </a:r>
          </a:p>
          <a:p>
            <a:pPr algn="just"/>
            <a:r>
              <a:rPr lang="en-US" sz="2800" dirty="0">
                <a:latin typeface="Cambria" pitchFamily="18" charset="0"/>
                <a:cs typeface="+mj-cs"/>
              </a:rPr>
              <a:t>A surgical procedure in which a blood vessel from another part of the body is grafted onto the occluded coronary artery below the occlusion in such a way that blood flow bypasses the blockage </a:t>
            </a:r>
            <a:endParaRPr lang="ar-IQ" sz="2800" dirty="0">
              <a:latin typeface="Cambria" pitchFamily="18" charset="0"/>
              <a:cs typeface="+mj-cs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1094709" y="122832"/>
            <a:ext cx="6697014" cy="651449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FF0000"/>
                </a:solidFill>
                <a:latin typeface="Cambria" pitchFamily="18" charset="0"/>
              </a:rPr>
              <a:t>Coronary Artery Bypass Graft (CABG)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83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H="1">
            <a:off x="111259" y="6227212"/>
            <a:ext cx="1151466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5630FFC-AE15-4532-8B6D-FB47964DF21D}"/>
              </a:ext>
            </a:extLst>
          </p:cNvPr>
          <p:cNvSpPr/>
          <p:nvPr/>
        </p:nvSpPr>
        <p:spPr>
          <a:xfrm>
            <a:off x="304799" y="6293371"/>
            <a:ext cx="7908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/>
              <a:t>University of </a:t>
            </a:r>
            <a:r>
              <a:rPr lang="en-GB" dirty="0" err="1"/>
              <a:t>Basrah</a:t>
            </a:r>
            <a:r>
              <a:rPr lang="en-GB" dirty="0"/>
              <a:t>-College of Nursing– </a:t>
            </a:r>
            <a:r>
              <a:rPr lang="en-US" dirty="0"/>
              <a:t>Fundamentals of Nursing Department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2E2C65-E0F3-45BB-8F88-CFC719A32B9F}"/>
              </a:ext>
            </a:extLst>
          </p:cNvPr>
          <p:cNvSpPr/>
          <p:nvPr/>
        </p:nvSpPr>
        <p:spPr>
          <a:xfrm>
            <a:off x="9925878" y="6227212"/>
            <a:ext cx="1921917" cy="50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551330" y="1683167"/>
            <a:ext cx="110745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itchFamily="2" charset="2"/>
              <a:buChar char="v"/>
            </a:pPr>
            <a:r>
              <a:rPr lang="en-US" sz="3200" dirty="0">
                <a:latin typeface="Cambria" pitchFamily="18" charset="0"/>
                <a:cs typeface="+mj-cs"/>
              </a:rPr>
              <a:t>CABG is performed less frequently in women compared with men, women referred for this surgery tend to be older and have more comorbidities such as diabetes. In addition, they have a higher risk of surgical complications and increased mortality. Although some women have good outcomes following CABG, men generally have a better rate of graft patency and symptom relief. </a:t>
            </a:r>
            <a:endParaRPr lang="ar-IQ" sz="3200" dirty="0">
              <a:latin typeface="Cambria" pitchFamily="18" charset="0"/>
              <a:cs typeface="+mj-cs"/>
            </a:endParaRPr>
          </a:p>
          <a:p>
            <a:pPr marL="457200" indent="-457200" algn="just">
              <a:buFont typeface="Wingdings" pitchFamily="2" charset="2"/>
              <a:buChar char="Ø"/>
            </a:pPr>
            <a:endParaRPr lang="en-US" sz="3200" dirty="0">
              <a:latin typeface="Cambria" pitchFamily="18" charset="0"/>
              <a:cs typeface="+mj-cs"/>
            </a:endParaRPr>
          </a:p>
          <a:p>
            <a:pPr algn="just"/>
            <a:r>
              <a:rPr lang="en-US" sz="3200" dirty="0">
                <a:latin typeface="Cambria" pitchFamily="18" charset="0"/>
                <a:cs typeface="+mj-cs"/>
              </a:rPr>
              <a:t>      </a:t>
            </a:r>
            <a:endParaRPr lang="ar-IQ" sz="3200" dirty="0">
              <a:latin typeface="Cambria" pitchFamily="18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61980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H="1">
            <a:off x="111259" y="6227212"/>
            <a:ext cx="1151466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5630FFC-AE15-4532-8B6D-FB47964DF21D}"/>
              </a:ext>
            </a:extLst>
          </p:cNvPr>
          <p:cNvSpPr/>
          <p:nvPr/>
        </p:nvSpPr>
        <p:spPr>
          <a:xfrm>
            <a:off x="304799" y="6293371"/>
            <a:ext cx="7908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/>
              <a:t>University of </a:t>
            </a:r>
            <a:r>
              <a:rPr lang="en-GB" dirty="0" err="1"/>
              <a:t>Basrah</a:t>
            </a:r>
            <a:r>
              <a:rPr lang="en-GB" dirty="0"/>
              <a:t>-College of Nursing– </a:t>
            </a:r>
            <a:r>
              <a:rPr lang="en-US" dirty="0"/>
              <a:t>Fundamentals of Nursing Department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2E2C65-E0F3-45BB-8F88-CFC719A32B9F}"/>
              </a:ext>
            </a:extLst>
          </p:cNvPr>
          <p:cNvSpPr/>
          <p:nvPr/>
        </p:nvSpPr>
        <p:spPr>
          <a:xfrm>
            <a:off x="9925878" y="6227212"/>
            <a:ext cx="1921917" cy="50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284825" y="0"/>
            <a:ext cx="11780175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endParaRPr lang="en-US" sz="2800" dirty="0">
              <a:latin typeface="Cambria" pitchFamily="18" charset="0"/>
              <a:cs typeface="+mj-cs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US" sz="3200" dirty="0">
                <a:latin typeface="Cambria" pitchFamily="18" charset="0"/>
                <a:cs typeface="+mj-cs"/>
              </a:rPr>
              <a:t>The coronary arteries to be bypassed must have at least a 70% occlusion, or at least a 50% occlusion if in the left main coronary artery. </a:t>
            </a:r>
          </a:p>
          <a:p>
            <a:pPr marL="457200" indent="-457200">
              <a:buFont typeface="Wingdings" pitchFamily="2" charset="2"/>
              <a:buChar char="v"/>
            </a:pPr>
            <a:endParaRPr lang="en-US" sz="2800" dirty="0">
              <a:latin typeface="Cambria" pitchFamily="18" charset="0"/>
              <a:cs typeface="+mj-cs"/>
            </a:endParaRPr>
          </a:p>
          <a:p>
            <a:r>
              <a:rPr lang="en-US" sz="2800" dirty="0">
                <a:latin typeface="Cambria" pitchFamily="18" charset="0"/>
                <a:cs typeface="+mj-cs"/>
              </a:rPr>
              <a:t> </a:t>
            </a:r>
          </a:p>
          <a:p>
            <a:pPr marL="457200" indent="-457200">
              <a:buFont typeface="Wingdings" pitchFamily="2" charset="2"/>
              <a:buChar char="v"/>
            </a:pPr>
            <a:endParaRPr lang="en-US" sz="2800" dirty="0">
              <a:latin typeface="Cambria" pitchFamily="18" charset="0"/>
              <a:cs typeface="+mj-cs"/>
            </a:endParaRPr>
          </a:p>
          <a:p>
            <a:pPr marL="457200" indent="-457200">
              <a:buFont typeface="Wingdings" pitchFamily="2" charset="2"/>
              <a:buChar char="v"/>
            </a:pPr>
            <a:endParaRPr lang="en-US" sz="2800" dirty="0">
              <a:latin typeface="Cambria" pitchFamily="18" charset="0"/>
              <a:cs typeface="+mj-cs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US" sz="3200" dirty="0">
                <a:latin typeface="Cambria" pitchFamily="18" charset="0"/>
                <a:cs typeface="+mj-cs"/>
              </a:rPr>
              <a:t>Arterial grafts are preferred </a:t>
            </a:r>
          </a:p>
          <a:p>
            <a:r>
              <a:rPr lang="en-US" sz="3200" dirty="0">
                <a:latin typeface="Cambria" pitchFamily="18" charset="0"/>
                <a:cs typeface="+mj-cs"/>
              </a:rPr>
              <a:t>To venous grafts because they</a:t>
            </a:r>
          </a:p>
          <a:p>
            <a:r>
              <a:rPr lang="en-US" sz="3200" dirty="0">
                <a:latin typeface="Cambria" pitchFamily="18" charset="0"/>
                <a:cs typeface="+mj-cs"/>
              </a:rPr>
              <a:t> do not develop atherosclerotic </a:t>
            </a:r>
          </a:p>
          <a:p>
            <a:r>
              <a:rPr lang="en-US" sz="3200" dirty="0">
                <a:latin typeface="Cambria" pitchFamily="18" charset="0"/>
                <a:cs typeface="+mj-cs"/>
              </a:rPr>
              <a:t>changes as quickly and remain patent longer.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592" y="1930400"/>
            <a:ext cx="5651500" cy="303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80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H="1">
            <a:off x="111259" y="6227212"/>
            <a:ext cx="1151466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5630FFC-AE15-4532-8B6D-FB47964DF21D}"/>
              </a:ext>
            </a:extLst>
          </p:cNvPr>
          <p:cNvSpPr/>
          <p:nvPr/>
        </p:nvSpPr>
        <p:spPr>
          <a:xfrm>
            <a:off x="304799" y="6293371"/>
            <a:ext cx="7908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/>
              <a:t>University of </a:t>
            </a:r>
            <a:r>
              <a:rPr lang="en-GB" dirty="0" err="1"/>
              <a:t>Basrah</a:t>
            </a:r>
            <a:r>
              <a:rPr lang="en-GB" dirty="0"/>
              <a:t>-College of Nursing– </a:t>
            </a:r>
            <a:r>
              <a:rPr lang="en-US" dirty="0"/>
              <a:t>Fundamentals of Nursing Department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2E2C65-E0F3-45BB-8F88-CFC719A32B9F}"/>
              </a:ext>
            </a:extLst>
          </p:cNvPr>
          <p:cNvSpPr/>
          <p:nvPr/>
        </p:nvSpPr>
        <p:spPr>
          <a:xfrm>
            <a:off x="9925878" y="6227212"/>
            <a:ext cx="1921917" cy="50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524435" y="983483"/>
            <a:ext cx="1093245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>
                <a:latin typeface="Cambria" pitchFamily="18" charset="0"/>
                <a:cs typeface="+mj-cs"/>
              </a:rPr>
              <a:t> Major indications for CABG</a:t>
            </a:r>
          </a:p>
          <a:p>
            <a:endParaRPr lang="en-US" sz="3200" b="1" u="sng" dirty="0">
              <a:latin typeface="Cambria" pitchFamily="18" charset="0"/>
              <a:cs typeface="+mj-cs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3200" i="1" dirty="0">
                <a:solidFill>
                  <a:srgbClr val="FF0000"/>
                </a:solidFill>
                <a:latin typeface="Cambria" pitchFamily="18" charset="0"/>
                <a:cs typeface="+mj-cs"/>
              </a:rPr>
              <a:t>Alleviation</a:t>
            </a:r>
            <a:r>
              <a:rPr lang="en-US" sz="3200" dirty="0">
                <a:latin typeface="Cambria" pitchFamily="18" charset="0"/>
                <a:cs typeface="+mj-cs"/>
              </a:rPr>
              <a:t> of angina that cannot be controlled with medication or PCI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3200" dirty="0">
                <a:latin typeface="Cambria" pitchFamily="18" charset="0"/>
                <a:cs typeface="+mj-cs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Cambria" pitchFamily="18" charset="0"/>
                <a:cs typeface="+mj-cs"/>
              </a:rPr>
              <a:t>Treatment</a:t>
            </a:r>
            <a:r>
              <a:rPr lang="en-US" sz="3200" dirty="0">
                <a:latin typeface="Cambria" pitchFamily="18" charset="0"/>
                <a:cs typeface="+mj-cs"/>
              </a:rPr>
              <a:t> for left main coronary artery stenosis or multi-vessel CAD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3200" i="1" dirty="0">
                <a:solidFill>
                  <a:srgbClr val="FF0000"/>
                </a:solidFill>
                <a:latin typeface="Cambria" pitchFamily="18" charset="0"/>
                <a:cs typeface="+mj-cs"/>
              </a:rPr>
              <a:t>Prevention</a:t>
            </a:r>
            <a:r>
              <a:rPr lang="en-US" sz="3200" dirty="0">
                <a:latin typeface="Cambria" pitchFamily="18" charset="0"/>
                <a:cs typeface="+mj-cs"/>
              </a:rPr>
              <a:t> of and treatment for MI, dysrhythmias, or heart failure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3200" dirty="0">
                <a:latin typeface="Cambria" pitchFamily="18" charset="0"/>
                <a:cs typeface="+mj-cs"/>
              </a:rPr>
              <a:t> Treatment for </a:t>
            </a:r>
            <a:r>
              <a:rPr lang="en-US" sz="3200" i="1" dirty="0">
                <a:solidFill>
                  <a:srgbClr val="FF0000"/>
                </a:solidFill>
                <a:latin typeface="Cambria" pitchFamily="18" charset="0"/>
                <a:cs typeface="+mj-cs"/>
              </a:rPr>
              <a:t>complications</a:t>
            </a:r>
            <a:r>
              <a:rPr lang="en-US" sz="3200" dirty="0">
                <a:latin typeface="Cambria" pitchFamily="18" charset="0"/>
                <a:cs typeface="+mj-cs"/>
              </a:rPr>
              <a:t> from an unsuccessful PCI </a:t>
            </a:r>
            <a:endParaRPr lang="ar-IQ" sz="3200" dirty="0">
              <a:latin typeface="Cambria" pitchFamily="18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61980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H="1">
            <a:off x="111259" y="6227212"/>
            <a:ext cx="1151466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5630FFC-AE15-4532-8B6D-FB47964DF21D}"/>
              </a:ext>
            </a:extLst>
          </p:cNvPr>
          <p:cNvSpPr/>
          <p:nvPr/>
        </p:nvSpPr>
        <p:spPr>
          <a:xfrm>
            <a:off x="304799" y="6293371"/>
            <a:ext cx="7908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/>
              <a:t>University of </a:t>
            </a:r>
            <a:r>
              <a:rPr lang="en-GB" dirty="0" err="1"/>
              <a:t>Basrah</a:t>
            </a:r>
            <a:r>
              <a:rPr lang="en-GB" dirty="0"/>
              <a:t>-College of Nursing– </a:t>
            </a:r>
            <a:r>
              <a:rPr lang="en-US" dirty="0"/>
              <a:t>Fundamentals of Nursing Department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2E2C65-E0F3-45BB-8F88-CFC719A32B9F}"/>
              </a:ext>
            </a:extLst>
          </p:cNvPr>
          <p:cNvSpPr/>
          <p:nvPr/>
        </p:nvSpPr>
        <p:spPr>
          <a:xfrm>
            <a:off x="9925878" y="6227212"/>
            <a:ext cx="1921917" cy="50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304799" y="1332183"/>
            <a:ext cx="1076213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Cambria" pitchFamily="18" charset="0"/>
                <a:cs typeface="+mj-cs"/>
              </a:rPr>
              <a:t>The recommendation for CABG is determined by a number of factors including:-</a:t>
            </a:r>
          </a:p>
          <a:p>
            <a:endParaRPr lang="en-US" sz="3200" dirty="0">
              <a:latin typeface="Cambria" pitchFamily="18" charset="0"/>
              <a:cs typeface="+mj-cs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3200" dirty="0">
                <a:latin typeface="Cambria" pitchFamily="18" charset="0"/>
                <a:cs typeface="+mj-cs"/>
              </a:rPr>
              <a:t> Number of diseased coronary vessels.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3200" dirty="0">
                <a:latin typeface="Cambria" pitchFamily="18" charset="0"/>
                <a:cs typeface="+mj-cs"/>
              </a:rPr>
              <a:t> Degree of left ventricular dysfunction.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3200" dirty="0">
                <a:latin typeface="Cambria" pitchFamily="18" charset="0"/>
                <a:cs typeface="+mj-cs"/>
              </a:rPr>
              <a:t> Presence of other health problems.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3200" dirty="0">
                <a:latin typeface="Cambria" pitchFamily="18" charset="0"/>
                <a:cs typeface="+mj-cs"/>
              </a:rPr>
              <a:t> Patient’s symptoms, and any previous treatment</a:t>
            </a:r>
            <a:r>
              <a:rPr lang="en-US" sz="3600" dirty="0">
                <a:latin typeface="Cambria" pitchFamily="18" charset="0"/>
                <a:cs typeface="+mj-cs"/>
              </a:rPr>
              <a:t>.</a:t>
            </a:r>
            <a:endParaRPr lang="ar-IQ" sz="3600" dirty="0">
              <a:latin typeface="Cambria" pitchFamily="18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61980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H="1">
            <a:off x="111259" y="6227212"/>
            <a:ext cx="1151466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5630FFC-AE15-4532-8B6D-FB47964DF21D}"/>
              </a:ext>
            </a:extLst>
          </p:cNvPr>
          <p:cNvSpPr/>
          <p:nvPr/>
        </p:nvSpPr>
        <p:spPr>
          <a:xfrm>
            <a:off x="304799" y="6293371"/>
            <a:ext cx="7908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University of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Basrah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-College of Nursing–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Fundamentals of Nursing Department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2E2C65-E0F3-45BB-8F88-CFC719A32B9F}"/>
              </a:ext>
            </a:extLst>
          </p:cNvPr>
          <p:cNvSpPr/>
          <p:nvPr/>
        </p:nvSpPr>
        <p:spPr>
          <a:xfrm>
            <a:off x="9925878" y="6227212"/>
            <a:ext cx="1921917" cy="50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43" y="0"/>
            <a:ext cx="10285714" cy="61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36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H="1">
            <a:off x="111259" y="6227212"/>
            <a:ext cx="1151466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5630FFC-AE15-4532-8B6D-FB47964DF21D}"/>
              </a:ext>
            </a:extLst>
          </p:cNvPr>
          <p:cNvSpPr/>
          <p:nvPr/>
        </p:nvSpPr>
        <p:spPr>
          <a:xfrm>
            <a:off x="304799" y="6293371"/>
            <a:ext cx="7908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University of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Basrah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-College of Nursing–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Fundamentals of Nursing Department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2E2C65-E0F3-45BB-8F88-CFC719A32B9F}"/>
              </a:ext>
            </a:extLst>
          </p:cNvPr>
          <p:cNvSpPr/>
          <p:nvPr/>
        </p:nvSpPr>
        <p:spPr>
          <a:xfrm>
            <a:off x="9925878" y="6227212"/>
            <a:ext cx="1921917" cy="50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43" y="986143"/>
            <a:ext cx="10285714" cy="48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14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H="1">
            <a:off x="111259" y="6227212"/>
            <a:ext cx="1151466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5630FFC-AE15-4532-8B6D-FB47964DF21D}"/>
              </a:ext>
            </a:extLst>
          </p:cNvPr>
          <p:cNvSpPr/>
          <p:nvPr/>
        </p:nvSpPr>
        <p:spPr>
          <a:xfrm>
            <a:off x="304799" y="6293371"/>
            <a:ext cx="7908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University of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Basrah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-College of Nursing–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Fundamentals of Nursing Department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2E2C65-E0F3-45BB-8F88-CFC719A32B9F}"/>
              </a:ext>
            </a:extLst>
          </p:cNvPr>
          <p:cNvSpPr/>
          <p:nvPr/>
        </p:nvSpPr>
        <p:spPr>
          <a:xfrm>
            <a:off x="9925878" y="6227212"/>
            <a:ext cx="1921917" cy="501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589224" y="278154"/>
            <a:ext cx="110367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</a:p>
          <a:p>
            <a:pPr lvl="0"/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047277"/>
              </p:ext>
            </p:extLst>
          </p:nvPr>
        </p:nvGraphicFramePr>
        <p:xfrm>
          <a:off x="0" y="0"/>
          <a:ext cx="12192000" cy="68790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4270">
                  <a:extLst>
                    <a:ext uri="{9D8B030D-6E8A-4147-A177-3AD203B41FA5}">
                      <a16:colId xmlns:a16="http://schemas.microsoft.com/office/drawing/2014/main" val="4120715772"/>
                    </a:ext>
                  </a:extLst>
                </a:gridCol>
                <a:gridCol w="7967730">
                  <a:extLst>
                    <a:ext uri="{9D8B030D-6E8A-4147-A177-3AD203B41FA5}">
                      <a16:colId xmlns:a16="http://schemas.microsoft.com/office/drawing/2014/main" val="2447411679"/>
                    </a:ext>
                  </a:extLst>
                </a:gridCol>
              </a:tblGrid>
              <a:tr h="497130"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u="sng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Complications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u="sng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Causes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0610905"/>
                  </a:ext>
                </a:extLst>
              </a:tr>
              <a:tr h="2485649">
                <a:tc>
                  <a:txBody>
                    <a:bodyPr/>
                    <a:lstStyle/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r>
                        <a:rPr lang="en-US" sz="2400" b="1" i="1" u="sng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Cardiac complications</a:t>
                      </a:r>
                    </a:p>
                    <a:p>
                      <a:pPr marL="34290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Hypovolemia (most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common cause of decreased cardiac output after cardiac surgery)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Net loss of blood and intravascular volume </a:t>
                      </a:r>
                    </a:p>
                    <a:p>
                      <a:pPr algn="just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Vasodilation due to postoperative rewarming</a:t>
                      </a:r>
                    </a:p>
                    <a:p>
                      <a:pPr algn="just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Intravascular fluid loss to the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interstitial spaces because surgery and anesthesia increase capillary permeability.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3138400"/>
                  </a:ext>
                </a:extLst>
              </a:tr>
              <a:tr h="2883352">
                <a:tc>
                  <a:txBody>
                    <a:bodyPr/>
                    <a:lstStyle/>
                    <a:p>
                      <a:pPr marL="34290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Persistent bleeding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Cardiopulmonary bypass causes platelet dysfunction,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hypothermia alters clotting mechanisms.</a:t>
                      </a:r>
                    </a:p>
                    <a:p>
                      <a:pPr algn="just"/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Surgical trauma causes tissues and blood vessels to ooze bloody drainage.</a:t>
                      </a:r>
                    </a:p>
                    <a:p>
                      <a:pPr algn="just"/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Intraoperative anticoagulant (heparin) therapy</a:t>
                      </a:r>
                    </a:p>
                    <a:p>
                      <a:pPr algn="just"/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Postoperative coagulopathy may also result from liver dysfunction and depletion of clotting components.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6123604"/>
                  </a:ext>
                </a:extLst>
              </a:tr>
              <a:tr h="991870">
                <a:tc>
                  <a:txBody>
                    <a:bodyPr/>
                    <a:lstStyle/>
                    <a:p>
                      <a:pPr marL="34290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Cardiac tamponade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Fluid and clots accumulate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the pericardial sac, which compress the heart, preventing blood from filling the ventricles.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28622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30255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2372</TotalTime>
  <Words>499</Words>
  <Application>Microsoft Office PowerPoint</Application>
  <PresentationFormat>Widescreen</PresentationFormat>
  <Paragraphs>69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Berlin Sans FB Demi</vt:lpstr>
      <vt:lpstr>Calibri</vt:lpstr>
      <vt:lpstr>Calibri Light</vt:lpstr>
      <vt:lpstr>Cambria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Auday Basheer</dc:creator>
  <cp:lastModifiedBy>dell</cp:lastModifiedBy>
  <cp:revision>237</cp:revision>
  <cp:lastPrinted>2020-10-04T08:00:53Z</cp:lastPrinted>
  <dcterms:created xsi:type="dcterms:W3CDTF">2019-08-09T19:43:06Z</dcterms:created>
  <dcterms:modified xsi:type="dcterms:W3CDTF">2023-07-08T20:39:34Z</dcterms:modified>
</cp:coreProperties>
</file>